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8"/>
  </p:notesMasterIdLst>
  <p:handoutMasterIdLst>
    <p:handoutMasterId r:id="rId19"/>
  </p:handoutMasterIdLst>
  <p:sldIdLst>
    <p:sldId id="265" r:id="rId3"/>
    <p:sldId id="292" r:id="rId4"/>
    <p:sldId id="289" r:id="rId5"/>
    <p:sldId id="290" r:id="rId6"/>
    <p:sldId id="288" r:id="rId7"/>
    <p:sldId id="267" r:id="rId8"/>
    <p:sldId id="283" r:id="rId9"/>
    <p:sldId id="284" r:id="rId10"/>
    <p:sldId id="285" r:id="rId11"/>
    <p:sldId id="286" r:id="rId12"/>
    <p:sldId id="287" r:id="rId13"/>
    <p:sldId id="282" r:id="rId14"/>
    <p:sldId id="293" r:id="rId15"/>
    <p:sldId id="294" r:id="rId16"/>
    <p:sldId id="29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2" y="10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6/2/2016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6/2/2016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un rising over grassy hills" title="Slide Design Pictur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" y="0"/>
            <a:ext cx="12188699" cy="47993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 bwMode="ltGray">
          <a:xfrm>
            <a:off x="-2" y="4754880"/>
            <a:ext cx="12192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 bwMode="white">
          <a:xfrm>
            <a:off x="-127" y="4724400"/>
            <a:ext cx="12188826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4800600"/>
            <a:ext cx="9144002" cy="114300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943600"/>
            <a:ext cx="9144002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Alternate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anchor="b">
            <a:normAutofit/>
          </a:bodyPr>
          <a:lstStyle>
            <a:lvl1pPr>
              <a:defRPr sz="3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892" y="685800"/>
            <a:ext cx="637032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6/2/2016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93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731520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2362200"/>
            <a:ext cx="3200400" cy="1993392"/>
          </a:xfrm>
        </p:spPr>
        <p:txBody>
          <a:bodyPr anchor="b">
            <a:normAutofit/>
          </a:bodyPr>
          <a:lstStyle>
            <a:lvl1pPr>
              <a:defRPr sz="3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7315200" cy="6858000"/>
          </a:xfrm>
          <a:solidFill>
            <a:schemeClr val="bg2">
              <a:lumMod val="90000"/>
            </a:schemeClr>
          </a:solidFill>
        </p:spPr>
        <p:txBody>
          <a:bodyPr/>
          <a:lstStyle>
            <a:lvl1pPr marL="0" indent="0" algn="ctr"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4355592"/>
            <a:ext cx="3200400" cy="1644614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6/2/2016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6/2/2016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6/2/2016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6/2/2016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0"/>
            <a:ext cx="12188826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-1" y="4114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anchor="b">
            <a:normAutofit/>
          </a:bodyPr>
          <a:lstStyle>
            <a:lvl1pPr algn="ctr">
              <a:defRPr sz="5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3810000"/>
            <a:ext cx="91440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6/2/2016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lternate 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anchor="b">
            <a:normAutofit/>
          </a:bodyPr>
          <a:lstStyle>
            <a:lvl1pPr algn="ctr">
              <a:defRPr sz="52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3810000"/>
            <a:ext cx="91440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6/2/2016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04328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D43D-6574-4C7B-808D-C6C12215A4D4}" type="datetimeFigureOut">
              <a:rPr lang="en-US"/>
              <a:t>6/2/2016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E5F2-81AA-4605-B028-6FBA391056A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1707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6/2/2016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6/2/2016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6/2/2016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4212" y="685800"/>
            <a:ext cx="7239001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6/2/2016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1587" y="6583680"/>
            <a:ext cx="12188826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587" y="65836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2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6/2/2016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bg2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2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63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100000"/>
        <a:buFont typeface="Arial" pitchFamily="34" charset="0"/>
        <a:buChar char="▪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100000"/>
        <a:buFont typeface="Arial" pitchFamily="34" charset="0"/>
        <a:buChar char="▪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Arial" pitchFamily="34" charset="0"/>
        <a:buChar char="▪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Arial" pitchFamily="34" charset="0"/>
        <a:buChar char="▪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Arial" pitchFamily="34" charset="0"/>
        <a:buChar char="▪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574" y="4800600"/>
            <a:ext cx="11314322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Blended Learning Study Group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BILC 2016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3152" y="396607"/>
            <a:ext cx="9144000" cy="835446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By Learning Environment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3152" y="2027104"/>
            <a:ext cx="9415749" cy="4483866"/>
          </a:xfrm>
        </p:spPr>
        <p:txBody>
          <a:bodyPr>
            <a:noAutofit/>
          </a:bodyPr>
          <a:lstStyle/>
          <a:p>
            <a:pPr algn="l"/>
            <a:r>
              <a:rPr lang="en-US" dirty="0" smtClean="0"/>
              <a:t>Classroom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Home 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Street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Offices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A combination of the above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08712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3152" y="396607"/>
            <a:ext cx="9144000" cy="835446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Challenges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3152" y="1520328"/>
            <a:ext cx="9415749" cy="4990642"/>
          </a:xfrm>
        </p:spPr>
        <p:txBody>
          <a:bodyPr>
            <a:noAutofit/>
          </a:bodyPr>
          <a:lstStyle/>
          <a:p>
            <a:pPr algn="l"/>
            <a:r>
              <a:rPr lang="en-US" dirty="0" smtClean="0"/>
              <a:t>Differing linguistic strengths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Differing content knowledge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Introversion vs extraversion; level of natural leadership skills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Levels of motivation and engagement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Personality issues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Level of autonomy developed</a:t>
            </a:r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1271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184" y="96398"/>
            <a:ext cx="9144002" cy="11430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2413" y="5012675"/>
            <a:ext cx="9144002" cy="1692925"/>
          </a:xfrm>
        </p:spPr>
        <p:txBody>
          <a:bodyPr>
            <a:normAutofit/>
          </a:bodyPr>
          <a:lstStyle/>
          <a:p>
            <a:endParaRPr lang="en-US" sz="4000" dirty="0" smtClean="0"/>
          </a:p>
          <a:p>
            <a:r>
              <a:rPr lang="en-US" sz="4000" dirty="0" smtClean="0"/>
              <a:t>Autonomous Learning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91090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3152" y="396607"/>
            <a:ext cx="9144000" cy="83544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Aspects of Autonomous Learning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3152" y="1520328"/>
            <a:ext cx="9415749" cy="4990642"/>
          </a:xfrm>
        </p:spPr>
        <p:txBody>
          <a:bodyPr>
            <a:noAutofit/>
          </a:bodyPr>
          <a:lstStyle/>
          <a:p>
            <a:pPr algn="l"/>
            <a:r>
              <a:rPr lang="en-GB" dirty="0" smtClean="0"/>
              <a:t>Motivation</a:t>
            </a:r>
          </a:p>
          <a:p>
            <a:pPr algn="l"/>
            <a:endParaRPr lang="en-GB" dirty="0"/>
          </a:p>
          <a:p>
            <a:pPr algn="l"/>
            <a:r>
              <a:rPr lang="en-GB" dirty="0" smtClean="0"/>
              <a:t>Guidance</a:t>
            </a:r>
          </a:p>
          <a:p>
            <a:pPr algn="l"/>
            <a:endParaRPr lang="en-GB" dirty="0"/>
          </a:p>
          <a:p>
            <a:pPr algn="l"/>
            <a:r>
              <a:rPr lang="en-GB" dirty="0" smtClean="0"/>
              <a:t>Follow-up </a:t>
            </a:r>
            <a:r>
              <a:rPr lang="en-GB" dirty="0"/>
              <a:t>from the teacher and input for resources (</a:t>
            </a:r>
            <a:r>
              <a:rPr lang="en-GB" dirty="0" err="1"/>
              <a:t>eg</a:t>
            </a:r>
            <a:r>
              <a:rPr lang="en-GB" dirty="0"/>
              <a:t>.: websites) </a:t>
            </a:r>
            <a:r>
              <a:rPr lang="en-GB" dirty="0" smtClean="0"/>
              <a:t>needed</a:t>
            </a:r>
          </a:p>
          <a:p>
            <a:pPr algn="l"/>
            <a:endParaRPr lang="en-GB" dirty="0"/>
          </a:p>
          <a:p>
            <a:pPr algn="l"/>
            <a:r>
              <a:rPr lang="en-GB" dirty="0"/>
              <a:t>Providing students with the opportunity to teach </a:t>
            </a:r>
            <a:r>
              <a:rPr lang="en-GB" dirty="0" smtClean="0"/>
              <a:t>themselves</a:t>
            </a:r>
          </a:p>
          <a:p>
            <a:pPr algn="l"/>
            <a:endParaRPr lang="en-GB" dirty="0"/>
          </a:p>
          <a:p>
            <a:pPr algn="l"/>
            <a:r>
              <a:rPr lang="en-GB" dirty="0"/>
              <a:t>Cultural aspects of language play a significant </a:t>
            </a:r>
            <a:r>
              <a:rPr lang="en-GB" dirty="0" smtClean="0"/>
              <a:t>role</a:t>
            </a:r>
          </a:p>
          <a:p>
            <a:pPr algn="l"/>
            <a:endParaRPr lang="en-GB" dirty="0"/>
          </a:p>
          <a:p>
            <a:pPr algn="l"/>
            <a:r>
              <a:rPr lang="en-GB" dirty="0"/>
              <a:t>Individual learning process develops</a:t>
            </a:r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5825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3152" y="396607"/>
            <a:ext cx="9144000" cy="83544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Autonomous Tasks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3152" y="1232053"/>
            <a:ext cx="9415749" cy="5278916"/>
          </a:xfrm>
        </p:spPr>
        <p:txBody>
          <a:bodyPr>
            <a:noAutofit/>
          </a:bodyPr>
          <a:lstStyle/>
          <a:p>
            <a:pPr algn="l"/>
            <a:r>
              <a:rPr lang="en-GB" sz="2200" dirty="0" smtClean="0"/>
              <a:t>Watching &amp; listening</a:t>
            </a:r>
          </a:p>
          <a:p>
            <a:pPr algn="l"/>
            <a:endParaRPr lang="en-US" sz="2200" dirty="0" smtClean="0"/>
          </a:p>
          <a:p>
            <a:pPr algn="l"/>
            <a:r>
              <a:rPr lang="hu-HU" sz="2200" dirty="0" smtClean="0"/>
              <a:t>Websites</a:t>
            </a:r>
            <a:endParaRPr lang="en-US" sz="2200" dirty="0" smtClean="0"/>
          </a:p>
          <a:p>
            <a:pPr algn="l"/>
            <a:endParaRPr lang="en-US" sz="2200" dirty="0"/>
          </a:p>
          <a:p>
            <a:pPr algn="l"/>
            <a:r>
              <a:rPr lang="en-GB" sz="2200" dirty="0" smtClean="0"/>
              <a:t>Developing vocabulary</a:t>
            </a:r>
            <a:endParaRPr lang="en-GB" sz="2200" dirty="0"/>
          </a:p>
          <a:p>
            <a:pPr algn="l"/>
            <a:endParaRPr lang="en-US" sz="2200" dirty="0" smtClean="0"/>
          </a:p>
          <a:p>
            <a:pPr algn="l"/>
            <a:r>
              <a:rPr lang="hu-HU" sz="2200" dirty="0" smtClean="0"/>
              <a:t>Reading </a:t>
            </a:r>
            <a:endParaRPr lang="en-US" sz="2200" dirty="0" smtClean="0"/>
          </a:p>
          <a:p>
            <a:pPr algn="l"/>
            <a:endParaRPr lang="en-US" sz="2200" dirty="0" smtClean="0"/>
          </a:p>
          <a:p>
            <a:pPr algn="l"/>
            <a:r>
              <a:rPr lang="hu-HU" sz="2200" dirty="0" smtClean="0"/>
              <a:t>Preparing </a:t>
            </a:r>
            <a:r>
              <a:rPr lang="hu-HU" sz="2200" dirty="0"/>
              <a:t>for and then p</a:t>
            </a:r>
            <a:r>
              <a:rPr lang="en-GB" sz="2200" dirty="0"/>
              <a:t>resenting something in </a:t>
            </a:r>
            <a:r>
              <a:rPr lang="en-GB" sz="2200" dirty="0" smtClean="0"/>
              <a:t>class</a:t>
            </a:r>
          </a:p>
          <a:p>
            <a:pPr algn="l"/>
            <a:endParaRPr lang="en-GB" sz="2200" dirty="0" smtClean="0"/>
          </a:p>
          <a:p>
            <a:pPr algn="l"/>
            <a:r>
              <a:rPr lang="en-GB" sz="2200" dirty="0" smtClean="0"/>
              <a:t>Researching</a:t>
            </a:r>
            <a:r>
              <a:rPr lang="en-GB" sz="2200" dirty="0"/>
              <a:t>, elaborating</a:t>
            </a:r>
            <a:r>
              <a:rPr lang="hu-HU" sz="2200" dirty="0"/>
              <a:t>-collaborating</a:t>
            </a:r>
          </a:p>
          <a:p>
            <a:pPr algn="l"/>
            <a:endParaRPr lang="en-GB" sz="2200" dirty="0" smtClean="0"/>
          </a:p>
          <a:p>
            <a:pPr algn="l"/>
            <a:r>
              <a:rPr lang="en-GB" sz="2200" dirty="0" smtClean="0"/>
              <a:t>Use </a:t>
            </a:r>
            <a:r>
              <a:rPr lang="en-GB" sz="2200" dirty="0"/>
              <a:t>of electronic </a:t>
            </a:r>
            <a:r>
              <a:rPr lang="en-GB" sz="2200" dirty="0" smtClean="0"/>
              <a:t>media</a:t>
            </a:r>
            <a:endParaRPr lang="en-GB" sz="2200" dirty="0"/>
          </a:p>
          <a:p>
            <a:pPr algn="l"/>
            <a:endParaRPr lang="en-GB" sz="2200" dirty="0" smtClean="0"/>
          </a:p>
          <a:p>
            <a:pPr algn="l"/>
            <a:r>
              <a:rPr lang="en-GB" sz="2200" dirty="0" smtClean="0"/>
              <a:t>Videotaping</a:t>
            </a:r>
          </a:p>
          <a:p>
            <a:pPr algn="l"/>
            <a:r>
              <a:rPr lang="en-GB" sz="2200" dirty="0" smtClean="0"/>
              <a:t> </a:t>
            </a:r>
          </a:p>
          <a:p>
            <a:pPr algn="l"/>
            <a:r>
              <a:rPr lang="en-GB" sz="2200" dirty="0" smtClean="0"/>
              <a:t>Self-analysis</a:t>
            </a:r>
            <a:endParaRPr lang="en-GB" sz="2200" dirty="0"/>
          </a:p>
          <a:p>
            <a:pPr algn="l"/>
            <a:endParaRPr lang="en-GB" dirty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00241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184" y="96398"/>
            <a:ext cx="9144002" cy="11430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2413" y="5012675"/>
            <a:ext cx="9144002" cy="1692925"/>
          </a:xfrm>
        </p:spPr>
        <p:txBody>
          <a:bodyPr>
            <a:normAutofit/>
          </a:bodyPr>
          <a:lstStyle/>
          <a:p>
            <a:endParaRPr lang="en-US" sz="4000" dirty="0" smtClean="0"/>
          </a:p>
          <a:p>
            <a:r>
              <a:rPr lang="en-US" sz="4000" dirty="0" smtClean="0"/>
              <a:t>QUESTIONS?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95637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574" y="4800600"/>
            <a:ext cx="11314322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Expanding Learning through “Posh” Homework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30055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0" y="738130"/>
            <a:ext cx="9144000" cy="136609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Categories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522413" y="2566929"/>
            <a:ext cx="9144000" cy="3470313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Tasks: describe, report facts, hypothesize, support an opinion</a:t>
            </a:r>
          </a:p>
          <a:p>
            <a:pPr algn="l"/>
            <a:endParaRPr lang="en-US" sz="2800" dirty="0"/>
          </a:p>
          <a:p>
            <a:pPr algn="l"/>
            <a:r>
              <a:rPr lang="en-US" sz="2800" dirty="0" smtClean="0"/>
              <a:t>Skills: LC, W, S, RC</a:t>
            </a:r>
          </a:p>
          <a:p>
            <a:pPr algn="l"/>
            <a:endParaRPr lang="en-US" sz="2800" dirty="0"/>
          </a:p>
          <a:p>
            <a:pPr algn="l"/>
            <a:r>
              <a:rPr lang="en-US" sz="2800" dirty="0" smtClean="0"/>
              <a:t>Tools: grammar, vocabulary</a:t>
            </a:r>
          </a:p>
          <a:p>
            <a:pPr algn="l"/>
            <a:endParaRPr lang="en-US" sz="2800" dirty="0"/>
          </a:p>
          <a:p>
            <a:pPr algn="l"/>
            <a:r>
              <a:rPr lang="en-US" sz="2800" dirty="0" smtClean="0"/>
              <a:t>Topic: Being a EU member (example)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676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92784" y="418641"/>
            <a:ext cx="9144000" cy="73813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Outside Activities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98302" y="1311008"/>
            <a:ext cx="11732963" cy="5188944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Identifying sources</a:t>
            </a:r>
          </a:p>
          <a:p>
            <a:pPr algn="l"/>
            <a:r>
              <a:rPr lang="en-US" sz="2800" dirty="0" smtClean="0"/>
              <a:t>Reading an article	</a:t>
            </a:r>
          </a:p>
          <a:p>
            <a:pPr algn="l"/>
            <a:r>
              <a:rPr lang="en-US" sz="2800" dirty="0" smtClean="0"/>
              <a:t>Vocabulary activities, based on the article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flashcards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mind maps</a:t>
            </a:r>
          </a:p>
          <a:p>
            <a:pPr algn="l"/>
            <a:r>
              <a:rPr lang="en-US" sz="2800" dirty="0" smtClean="0"/>
              <a:t>Gap filling</a:t>
            </a:r>
          </a:p>
          <a:p>
            <a:pPr algn="l"/>
            <a:r>
              <a:rPr lang="en-US" sz="2800" dirty="0" smtClean="0"/>
              <a:t>Description of a topic-related picture: Task - description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(voice registration tools)</a:t>
            </a:r>
          </a:p>
          <a:p>
            <a:pPr algn="l"/>
            <a:r>
              <a:rPr lang="en-US" sz="2800" dirty="0" smtClean="0"/>
              <a:t>Create a timeline of reported facts: Task – narration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(e.g., history of EU /Grammar: past tense &amp; hypothesis/conditional)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(online time line tools)</a:t>
            </a:r>
          </a:p>
          <a:p>
            <a:pPr algn="l"/>
            <a:r>
              <a:rPr lang="en-US" sz="2800" dirty="0" smtClean="0"/>
              <a:t>Writing an article collaboratively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36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Collaborative Tasks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68602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0" y="738130"/>
            <a:ext cx="9144000" cy="136609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CATEGORIZATION OF COLLABORATIVE TASKS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522413" y="2566930"/>
            <a:ext cx="9144000" cy="2386070"/>
          </a:xfrm>
        </p:spPr>
        <p:txBody>
          <a:bodyPr/>
          <a:lstStyle/>
          <a:p>
            <a:pPr algn="l"/>
            <a:r>
              <a:rPr lang="en-US" sz="2800" dirty="0" smtClean="0"/>
              <a:t>By product</a:t>
            </a:r>
          </a:p>
          <a:p>
            <a:pPr algn="l"/>
            <a:endParaRPr lang="en-US" sz="2800" dirty="0" smtClean="0"/>
          </a:p>
          <a:p>
            <a:pPr algn="l"/>
            <a:r>
              <a:rPr lang="en-US" sz="2800" dirty="0" smtClean="0"/>
              <a:t>By group composition</a:t>
            </a:r>
          </a:p>
          <a:p>
            <a:pPr algn="l"/>
            <a:endParaRPr lang="en-US" sz="2800" dirty="0" smtClean="0"/>
          </a:p>
          <a:p>
            <a:pPr algn="l"/>
            <a:r>
              <a:rPr lang="en-US" sz="2800" dirty="0" smtClean="0"/>
              <a:t>By learning environment 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206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3152" y="396607"/>
            <a:ext cx="9144000" cy="835446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</a:rPr>
              <a:t>PRODUCTS</a:t>
            </a:r>
            <a:endParaRPr lang="en-US" sz="4800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3152" y="1496457"/>
            <a:ext cx="9144000" cy="5036546"/>
          </a:xfrm>
        </p:spPr>
        <p:txBody>
          <a:bodyPr>
            <a:noAutofit/>
          </a:bodyPr>
          <a:lstStyle/>
          <a:p>
            <a:pPr algn="l"/>
            <a:r>
              <a:rPr lang="en-US" dirty="0" smtClean="0"/>
              <a:t>Producing a group presentation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 individual research and joint preparation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integrated skills: reading, listening, writing/typing, speaking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Television or radio show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individuals interview and record real specialists in various fields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together, they edit and produce a show from the interviews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Survey results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students read background information &amp; listen to class lecture	prepare a survey of a related “hot” issue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interview people on the street (working in pairs)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collate results (“crunch the stats”)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prepare a group summary/formal report (analysis &amp; conclusion)</a:t>
            </a:r>
          </a:p>
        </p:txBody>
      </p:sp>
    </p:spTree>
    <p:extLst>
      <p:ext uri="{BB962C8B-B14F-4D97-AF65-F5344CB8AC3E}">
        <p14:creationId xmlns:p14="http://schemas.microsoft.com/office/powerpoint/2010/main" val="838079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3152" y="396607"/>
            <a:ext cx="9144000" cy="835446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PRODUCTS, cont’d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3152" y="1232053"/>
            <a:ext cx="9415749" cy="5278917"/>
          </a:xfrm>
        </p:spPr>
        <p:txBody>
          <a:bodyPr>
            <a:noAutofit/>
          </a:bodyPr>
          <a:lstStyle/>
          <a:p>
            <a:pPr algn="l"/>
            <a:r>
              <a:rPr lang="en-US" dirty="0" smtClean="0"/>
              <a:t>Military briefing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classes divided into two groups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students videotape themselves &amp; upload them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students comment on their own video and two other videos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students comment on the comments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Professional written work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joint letter to an editor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argumentative essay on a hot issue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combined interviews of specialists on a hot issue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(responsibilities split among the students for portions of the text)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Others (depending upon proficiency level)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Debate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Conference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Discussion</a:t>
            </a:r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5057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3152" y="396607"/>
            <a:ext cx="9144000" cy="835446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Group Composition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3152" y="1232053"/>
            <a:ext cx="9415749" cy="5278917"/>
          </a:xfrm>
        </p:spPr>
        <p:txBody>
          <a:bodyPr>
            <a:noAutofit/>
          </a:bodyPr>
          <a:lstStyle/>
          <a:p>
            <a:pPr algn="l"/>
            <a:r>
              <a:rPr lang="en-US" dirty="0" smtClean="0"/>
              <a:t>Individual production with group feedback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military briefing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Individual preparation with group production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television show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Pair work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collection of survey information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Small/large group work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organized by interest and/or proficiency level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decision-making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conference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discussion (and group preparation)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42220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nded Design Blue 16x9">
  <a:themeElements>
    <a:clrScheme name="Banded Design 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nded Design 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 Design 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4D8109F-05D6-4A26-8F7E-3EF448E618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Blue banded nature presentation with mountain sunrise photo  (widescreen)</Template>
  <TotalTime>90</TotalTime>
  <Words>197</Words>
  <Application>Microsoft Office PowerPoint</Application>
  <PresentationFormat>Widescreen</PresentationFormat>
  <Paragraphs>148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Corbel</vt:lpstr>
      <vt:lpstr>Euphemia</vt:lpstr>
      <vt:lpstr>Banded Design Blue 16x9</vt:lpstr>
      <vt:lpstr>Blended Learning Study Group</vt:lpstr>
      <vt:lpstr>Expanding Learning through “Posh” Homework</vt:lpstr>
      <vt:lpstr>Categories</vt:lpstr>
      <vt:lpstr>Outside Activities</vt:lpstr>
      <vt:lpstr>Collaborative Tasks</vt:lpstr>
      <vt:lpstr>CATEGORIZATION OF COLLABORATIVE TASKS</vt:lpstr>
      <vt:lpstr>PRODUCTS</vt:lpstr>
      <vt:lpstr>PRODUCTS, cont’d</vt:lpstr>
      <vt:lpstr>Group Composition</vt:lpstr>
      <vt:lpstr>By Learning Environment</vt:lpstr>
      <vt:lpstr>Challenges</vt:lpstr>
      <vt:lpstr>PowerPoint Presentation</vt:lpstr>
      <vt:lpstr>Aspects of Autonomous Learning</vt:lpstr>
      <vt:lpstr>Autonomous Tasks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owner</dc:creator>
  <cp:keywords/>
  <cp:lastModifiedBy>Emilia O. Nesheva</cp:lastModifiedBy>
  <cp:revision>18</cp:revision>
  <dcterms:created xsi:type="dcterms:W3CDTF">2016-05-25T10:51:39Z</dcterms:created>
  <dcterms:modified xsi:type="dcterms:W3CDTF">2016-06-02T08:36:32Z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TC028952539991</vt:lpwstr>
  </property>
</Properties>
</file>